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58" r:id="rId3"/>
    <p:sldId id="260" r:id="rId4"/>
    <p:sldId id="261" r:id="rId5"/>
    <p:sldId id="262" r:id="rId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099E5-1732-1846-87E3-6477901FE407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CD991-8A4F-AC49-AB79-3A9648BD82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0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A15A4-44FC-114A-8FF6-6832914663C3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C60B1-6C53-1A47-91B4-2A78C32D05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905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C70D6-5F40-974B-BA6E-B80B08332686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5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55E6-4080-4A4C-A0A4-C05E900866A4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3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74372-5B9E-EF49-ACA6-2040D83CB481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4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0F298-A2CB-F443-92BF-E9B813B6FF94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1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AC7B3-3A60-E04F-9289-FDEB62066F2C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1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6B6C3-3002-2D44-BF35-A031A5788C8E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0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DFAC9-8FAB-CF43-900D-899D7C122A1D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4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C00DF-98E2-1C44-A876-A9DC3819DAD5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3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228E2-01C2-9F44-992B-F8C216891075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2519-9118-E144-A9AF-87267CC7EF88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1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2C3D-E9FC-8F49-8861-497350F3598F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95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456FD-CD54-8F4B-9AB5-9930DB14135A}" type="datetime1">
              <a:rPr lang="en-GB" smtClean="0"/>
              <a:pPr/>
              <a:t>08/01/2018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EF89-625A-6F47-8C05-B2BF91DD6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9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Leatherhead Deanery </a:t>
            </a:r>
            <a:br>
              <a:rPr lang="en-US" dirty="0"/>
            </a:br>
            <a:r>
              <a:rPr lang="en-US" dirty="0"/>
              <a:t>Action Plan for 2018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Updated </a:t>
            </a:r>
            <a:r>
              <a:rPr lang="en-US" dirty="0"/>
              <a:t>– v2.0</a:t>
            </a:r>
          </a:p>
          <a:p>
            <a:endParaRPr lang="en-US" dirty="0"/>
          </a:p>
          <a:p>
            <a:r>
              <a:rPr lang="en-US" dirty="0"/>
              <a:t>4 January 2018</a:t>
            </a:r>
          </a:p>
        </p:txBody>
      </p:sp>
    </p:spTree>
    <p:extLst>
      <p:ext uri="{BB962C8B-B14F-4D97-AF65-F5344CB8AC3E}">
        <p14:creationId xmlns:p14="http://schemas.microsoft.com/office/powerpoint/2010/main" val="298990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“Stronger together, moving forward in unity to grow our Lord’s Church </a:t>
            </a:r>
            <a:r>
              <a:rPr lang="en-US" sz="2800" i="1" dirty="0"/>
              <a:t>in Leatherhead Deanery</a:t>
            </a:r>
            <a:r>
              <a:rPr lang="en-US" sz="2800" dirty="0"/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921" y="2380169"/>
            <a:ext cx="2794715" cy="3819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Desirable characteristics: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Simplicity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Participation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Delegation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Motivation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Co-operation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Administration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Appreciation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61B7419-DB13-44FC-AAC8-B4FE190EC688}"/>
              </a:ext>
            </a:extLst>
          </p:cNvPr>
          <p:cNvSpPr txBox="1">
            <a:spLocks/>
          </p:cNvSpPr>
          <p:nvPr/>
        </p:nvSpPr>
        <p:spPr>
          <a:xfrm>
            <a:off x="631556" y="1401909"/>
            <a:ext cx="8023538" cy="729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/>
              <a:t>A framework for </a:t>
            </a:r>
            <a:r>
              <a:rPr lang="en-US" sz="1800" dirty="0" err="1"/>
              <a:t>co-ordinated</a:t>
            </a:r>
            <a:r>
              <a:rPr lang="en-US" sz="1800" dirty="0"/>
              <a:t> planning, communication and action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8561857-88A8-4F9B-A1BD-1E98B67520F4}"/>
              </a:ext>
            </a:extLst>
          </p:cNvPr>
          <p:cNvGrpSpPr/>
          <p:nvPr/>
        </p:nvGrpSpPr>
        <p:grpSpPr>
          <a:xfrm>
            <a:off x="206034" y="1867437"/>
            <a:ext cx="5859944" cy="4488913"/>
            <a:chOff x="206034" y="1867437"/>
            <a:chExt cx="5859944" cy="4488913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21C969D-8360-475A-A8D1-FFA1FA39BAEA}"/>
                </a:ext>
              </a:extLst>
            </p:cNvPr>
            <p:cNvSpPr/>
            <p:nvPr/>
          </p:nvSpPr>
          <p:spPr>
            <a:xfrm>
              <a:off x="206034" y="1867437"/>
              <a:ext cx="5859944" cy="4488913"/>
            </a:xfrm>
            <a:custGeom>
              <a:avLst/>
              <a:gdLst>
                <a:gd name="connsiteX0" fmla="*/ 2923532 w 5859944"/>
                <a:gd name="connsiteY0" fmla="*/ 13 h 4984167"/>
                <a:gd name="connsiteX1" fmla="*/ 28 w 5859944"/>
                <a:gd name="connsiteY1" fmla="*/ 3103822 h 4984167"/>
                <a:gd name="connsiteX2" fmla="*/ 2975048 w 5859944"/>
                <a:gd name="connsiteY2" fmla="*/ 4984137 h 4984167"/>
                <a:gd name="connsiteX3" fmla="*/ 5859916 w 5859944"/>
                <a:gd name="connsiteY3" fmla="*/ 3142458 h 4984167"/>
                <a:gd name="connsiteX4" fmla="*/ 2923532 w 5859944"/>
                <a:gd name="connsiteY4" fmla="*/ 13 h 498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59944" h="4984167">
                  <a:moveTo>
                    <a:pt x="2923532" y="13"/>
                  </a:moveTo>
                  <a:cubicBezTo>
                    <a:pt x="1946884" y="-6426"/>
                    <a:pt x="-8558" y="2273135"/>
                    <a:pt x="28" y="3103822"/>
                  </a:cubicBezTo>
                  <a:cubicBezTo>
                    <a:pt x="8614" y="3934509"/>
                    <a:pt x="1998400" y="4977698"/>
                    <a:pt x="2975048" y="4984137"/>
                  </a:cubicBezTo>
                  <a:cubicBezTo>
                    <a:pt x="3951696" y="4990576"/>
                    <a:pt x="5868502" y="3975292"/>
                    <a:pt x="5859916" y="3142458"/>
                  </a:cubicBezTo>
                  <a:cubicBezTo>
                    <a:pt x="5851330" y="2309624"/>
                    <a:pt x="3900180" y="6452"/>
                    <a:pt x="2923532" y="13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36C29864-1AA6-4221-A964-A34B2EC9C0A5}"/>
                </a:ext>
              </a:extLst>
            </p:cNvPr>
            <p:cNvSpPr/>
            <p:nvPr/>
          </p:nvSpPr>
          <p:spPr>
            <a:xfrm>
              <a:off x="2305809" y="2225615"/>
              <a:ext cx="1674253" cy="618186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Vision &amp; Culture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276CBABD-64F0-4C09-8603-3079EB9EF5BE}"/>
                </a:ext>
              </a:extLst>
            </p:cNvPr>
            <p:cNvSpPr/>
            <p:nvPr/>
          </p:nvSpPr>
          <p:spPr>
            <a:xfrm>
              <a:off x="2305809" y="3466005"/>
              <a:ext cx="1674253" cy="618186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/>
                <a:t>Commun-ication</a:t>
              </a:r>
              <a:endParaRPr lang="en-GB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3978203-327A-4734-A9C6-15DAAAAB46AA}"/>
                </a:ext>
              </a:extLst>
            </p:cNvPr>
            <p:cNvSpPr/>
            <p:nvPr/>
          </p:nvSpPr>
          <p:spPr>
            <a:xfrm>
              <a:off x="631556" y="4410184"/>
              <a:ext cx="1674253" cy="61818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Strategy &amp; Planning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5C411F9-141A-43F5-8D8E-988590DDB13C}"/>
                </a:ext>
              </a:extLst>
            </p:cNvPr>
            <p:cNvSpPr/>
            <p:nvPr/>
          </p:nvSpPr>
          <p:spPr>
            <a:xfrm>
              <a:off x="3917816" y="4410184"/>
              <a:ext cx="1674253" cy="61818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Projects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4C88FFF-203E-4D9B-9155-A835CA660AFB}"/>
                </a:ext>
              </a:extLst>
            </p:cNvPr>
            <p:cNvSpPr/>
            <p:nvPr/>
          </p:nvSpPr>
          <p:spPr>
            <a:xfrm>
              <a:off x="2305808" y="5352731"/>
              <a:ext cx="1674253" cy="61818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Admin-</a:t>
              </a:r>
              <a:r>
                <a:rPr lang="en-GB" dirty="0" err="1"/>
                <a:t>istration</a:t>
              </a:r>
              <a:endParaRPr lang="en-GB" dirty="0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950F176-23C5-4A9B-810E-E52F1C4A068E}"/>
                </a:ext>
              </a:extLst>
            </p:cNvPr>
            <p:cNvCxnSpPr>
              <a:stCxn id="4" idx="4"/>
              <a:endCxn id="7" idx="0"/>
            </p:cNvCxnSpPr>
            <p:nvPr/>
          </p:nvCxnSpPr>
          <p:spPr>
            <a:xfrm>
              <a:off x="3142936" y="2843801"/>
              <a:ext cx="0" cy="62220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0A70145-09B4-4AC8-AE7D-C682DB88B9DD}"/>
                </a:ext>
              </a:extLst>
            </p:cNvPr>
            <p:cNvCxnSpPr>
              <a:cxnSpLocks/>
              <a:stCxn id="7" idx="3"/>
              <a:endCxn id="8" idx="7"/>
            </p:cNvCxnSpPr>
            <p:nvPr/>
          </p:nvCxnSpPr>
          <p:spPr>
            <a:xfrm flipH="1">
              <a:off x="2060620" y="3993660"/>
              <a:ext cx="490378" cy="50705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7CF66A36-9B1C-4DCD-855F-EC184C017022}"/>
                </a:ext>
              </a:extLst>
            </p:cNvPr>
            <p:cNvCxnSpPr>
              <a:cxnSpLocks/>
              <a:stCxn id="7" idx="4"/>
              <a:endCxn id="10" idx="0"/>
            </p:cNvCxnSpPr>
            <p:nvPr/>
          </p:nvCxnSpPr>
          <p:spPr>
            <a:xfrm flipH="1">
              <a:off x="3142935" y="4084191"/>
              <a:ext cx="1" cy="126854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F248BD4-E547-4B12-994A-8F1A576496CC}"/>
                </a:ext>
              </a:extLst>
            </p:cNvPr>
            <p:cNvCxnSpPr>
              <a:cxnSpLocks/>
              <a:stCxn id="8" idx="4"/>
              <a:endCxn id="10" idx="1"/>
            </p:cNvCxnSpPr>
            <p:nvPr/>
          </p:nvCxnSpPr>
          <p:spPr>
            <a:xfrm>
              <a:off x="1468683" y="5028370"/>
              <a:ext cx="1082314" cy="41489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5CA3838-C0E3-46A6-AB01-DFCE340B7514}"/>
                </a:ext>
              </a:extLst>
            </p:cNvPr>
            <p:cNvCxnSpPr>
              <a:cxnSpLocks/>
              <a:stCxn id="4" idx="3"/>
              <a:endCxn id="8" idx="0"/>
            </p:cNvCxnSpPr>
            <p:nvPr/>
          </p:nvCxnSpPr>
          <p:spPr>
            <a:xfrm flipH="1">
              <a:off x="1468683" y="2753270"/>
              <a:ext cx="1082315" cy="165691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CC700920-03AE-43DA-AA19-6DC54E44C9DF}"/>
                </a:ext>
              </a:extLst>
            </p:cNvPr>
            <p:cNvCxnSpPr>
              <a:cxnSpLocks/>
              <a:stCxn id="4" idx="5"/>
              <a:endCxn id="9" idx="0"/>
            </p:cNvCxnSpPr>
            <p:nvPr/>
          </p:nvCxnSpPr>
          <p:spPr>
            <a:xfrm>
              <a:off x="3734873" y="2753270"/>
              <a:ext cx="1020070" cy="165691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03F8F558-311F-4AAE-B133-1CBB2E03A29D}"/>
                </a:ext>
              </a:extLst>
            </p:cNvPr>
            <p:cNvCxnSpPr>
              <a:cxnSpLocks/>
              <a:stCxn id="9" idx="2"/>
              <a:endCxn id="8" idx="6"/>
            </p:cNvCxnSpPr>
            <p:nvPr/>
          </p:nvCxnSpPr>
          <p:spPr>
            <a:xfrm flipH="1">
              <a:off x="2305809" y="4719277"/>
              <a:ext cx="161200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189FB2A-AE18-4F3D-8453-4352E0905756}"/>
                </a:ext>
              </a:extLst>
            </p:cNvPr>
            <p:cNvCxnSpPr>
              <a:cxnSpLocks/>
              <a:stCxn id="7" idx="5"/>
              <a:endCxn id="9" idx="1"/>
            </p:cNvCxnSpPr>
            <p:nvPr/>
          </p:nvCxnSpPr>
          <p:spPr>
            <a:xfrm>
              <a:off x="3734873" y="3993660"/>
              <a:ext cx="428132" cy="50705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2C9B0A89-A14B-4099-8F9E-8701B15A3170}"/>
                </a:ext>
              </a:extLst>
            </p:cNvPr>
            <p:cNvCxnSpPr>
              <a:cxnSpLocks/>
              <a:stCxn id="9" idx="4"/>
            </p:cNvCxnSpPr>
            <p:nvPr/>
          </p:nvCxnSpPr>
          <p:spPr>
            <a:xfrm flipH="1">
              <a:off x="3734873" y="5028370"/>
              <a:ext cx="1020070" cy="41489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9B43126-CCF4-4C13-A952-256BCEA4DEAC}"/>
                </a:ext>
              </a:extLst>
            </p:cNvPr>
            <p:cNvSpPr txBox="1"/>
            <p:nvPr/>
          </p:nvSpPr>
          <p:spPr>
            <a:xfrm rot="18626057">
              <a:off x="684851" y="3312429"/>
              <a:ext cx="12183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Integration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846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130" y="121059"/>
            <a:ext cx="8229600" cy="750247"/>
          </a:xfrm>
        </p:spPr>
        <p:txBody>
          <a:bodyPr>
            <a:normAutofit/>
          </a:bodyPr>
          <a:lstStyle/>
          <a:p>
            <a:r>
              <a:rPr lang="en-US" sz="2800" dirty="0"/>
              <a:t>Main roles and responsibilities in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48B6216-D7C1-4347-8AB3-9794DD3B0001}"/>
              </a:ext>
            </a:extLst>
          </p:cNvPr>
          <p:cNvGrpSpPr/>
          <p:nvPr/>
        </p:nvGrpSpPr>
        <p:grpSpPr>
          <a:xfrm>
            <a:off x="1642028" y="1482004"/>
            <a:ext cx="5859944" cy="4488913"/>
            <a:chOff x="206034" y="1867437"/>
            <a:chExt cx="5859944" cy="4488913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CC15B24-310E-4443-8219-1A2762894B55}"/>
                </a:ext>
              </a:extLst>
            </p:cNvPr>
            <p:cNvSpPr/>
            <p:nvPr/>
          </p:nvSpPr>
          <p:spPr>
            <a:xfrm>
              <a:off x="206034" y="1867437"/>
              <a:ext cx="5859944" cy="4488913"/>
            </a:xfrm>
            <a:custGeom>
              <a:avLst/>
              <a:gdLst>
                <a:gd name="connsiteX0" fmla="*/ 2923532 w 5859944"/>
                <a:gd name="connsiteY0" fmla="*/ 13 h 4984167"/>
                <a:gd name="connsiteX1" fmla="*/ 28 w 5859944"/>
                <a:gd name="connsiteY1" fmla="*/ 3103822 h 4984167"/>
                <a:gd name="connsiteX2" fmla="*/ 2975048 w 5859944"/>
                <a:gd name="connsiteY2" fmla="*/ 4984137 h 4984167"/>
                <a:gd name="connsiteX3" fmla="*/ 5859916 w 5859944"/>
                <a:gd name="connsiteY3" fmla="*/ 3142458 h 4984167"/>
                <a:gd name="connsiteX4" fmla="*/ 2923532 w 5859944"/>
                <a:gd name="connsiteY4" fmla="*/ 13 h 498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59944" h="4984167">
                  <a:moveTo>
                    <a:pt x="2923532" y="13"/>
                  </a:moveTo>
                  <a:cubicBezTo>
                    <a:pt x="1946884" y="-6426"/>
                    <a:pt x="-8558" y="2273135"/>
                    <a:pt x="28" y="3103822"/>
                  </a:cubicBezTo>
                  <a:cubicBezTo>
                    <a:pt x="8614" y="3934509"/>
                    <a:pt x="1998400" y="4977698"/>
                    <a:pt x="2975048" y="4984137"/>
                  </a:cubicBezTo>
                  <a:cubicBezTo>
                    <a:pt x="3951696" y="4990576"/>
                    <a:pt x="5868502" y="3975292"/>
                    <a:pt x="5859916" y="3142458"/>
                  </a:cubicBezTo>
                  <a:cubicBezTo>
                    <a:pt x="5851330" y="2309624"/>
                    <a:pt x="3900180" y="6452"/>
                    <a:pt x="2923532" y="13"/>
                  </a:cubicBezTo>
                  <a:close/>
                </a:path>
              </a:pathLst>
            </a:cu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C9D76C2-33A3-48C5-A86C-7FC47897282A}"/>
                </a:ext>
              </a:extLst>
            </p:cNvPr>
            <p:cNvSpPr/>
            <p:nvPr/>
          </p:nvSpPr>
          <p:spPr>
            <a:xfrm>
              <a:off x="2305809" y="2225615"/>
              <a:ext cx="1674253" cy="618186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Vision &amp; Culture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4E585E3-4C93-4474-9B4C-7A2E4C3479A2}"/>
                </a:ext>
              </a:extLst>
            </p:cNvPr>
            <p:cNvSpPr/>
            <p:nvPr/>
          </p:nvSpPr>
          <p:spPr>
            <a:xfrm>
              <a:off x="2305809" y="3466005"/>
              <a:ext cx="1674253" cy="618186"/>
            </a:xfrm>
            <a:prstGeom prst="ellipse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/>
                <a:t>Commun-ication</a:t>
              </a:r>
              <a:endParaRPr lang="en-GB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76AAD1D-C223-41D7-844E-B5720D00F0E5}"/>
                </a:ext>
              </a:extLst>
            </p:cNvPr>
            <p:cNvSpPr/>
            <p:nvPr/>
          </p:nvSpPr>
          <p:spPr>
            <a:xfrm>
              <a:off x="631556" y="4410184"/>
              <a:ext cx="1674253" cy="61818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Strategy &amp; Planning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4D88A0E-C0DB-4B50-8563-578F577C459A}"/>
                </a:ext>
              </a:extLst>
            </p:cNvPr>
            <p:cNvSpPr/>
            <p:nvPr/>
          </p:nvSpPr>
          <p:spPr>
            <a:xfrm>
              <a:off x="3917816" y="4410184"/>
              <a:ext cx="1674253" cy="618186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Projects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9C4B3CC-3618-4866-9364-7FE892942586}"/>
                </a:ext>
              </a:extLst>
            </p:cNvPr>
            <p:cNvSpPr/>
            <p:nvPr/>
          </p:nvSpPr>
          <p:spPr>
            <a:xfrm>
              <a:off x="2305808" y="5352731"/>
              <a:ext cx="1674253" cy="61818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Admin-</a:t>
              </a:r>
              <a:r>
                <a:rPr lang="en-GB" dirty="0" err="1"/>
                <a:t>istration</a:t>
              </a:r>
              <a:endParaRPr lang="en-GB" dirty="0"/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C2F92DC-9FBD-4D7C-BAE1-2D7000286255}"/>
                </a:ext>
              </a:extLst>
            </p:cNvPr>
            <p:cNvCxnSpPr>
              <a:stCxn id="24" idx="4"/>
              <a:endCxn id="25" idx="0"/>
            </p:cNvCxnSpPr>
            <p:nvPr/>
          </p:nvCxnSpPr>
          <p:spPr>
            <a:xfrm>
              <a:off x="3142936" y="2843801"/>
              <a:ext cx="0" cy="62220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C9075A39-9E70-48C5-AB04-D9A283D058FA}"/>
                </a:ext>
              </a:extLst>
            </p:cNvPr>
            <p:cNvCxnSpPr>
              <a:cxnSpLocks/>
              <a:stCxn id="25" idx="3"/>
              <a:endCxn id="26" idx="7"/>
            </p:cNvCxnSpPr>
            <p:nvPr/>
          </p:nvCxnSpPr>
          <p:spPr>
            <a:xfrm flipH="1">
              <a:off x="2060620" y="3993660"/>
              <a:ext cx="490378" cy="50705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2CFACA2-4439-4739-8642-606803E1978E}"/>
                </a:ext>
              </a:extLst>
            </p:cNvPr>
            <p:cNvCxnSpPr>
              <a:cxnSpLocks/>
              <a:stCxn id="25" idx="4"/>
              <a:endCxn id="28" idx="0"/>
            </p:cNvCxnSpPr>
            <p:nvPr/>
          </p:nvCxnSpPr>
          <p:spPr>
            <a:xfrm flipH="1">
              <a:off x="3142935" y="4084191"/>
              <a:ext cx="1" cy="126854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DD01FBD-3D86-4877-8A2F-848BE9E45FE4}"/>
                </a:ext>
              </a:extLst>
            </p:cNvPr>
            <p:cNvCxnSpPr>
              <a:cxnSpLocks/>
              <a:stCxn id="26" idx="4"/>
              <a:endCxn id="28" idx="1"/>
            </p:cNvCxnSpPr>
            <p:nvPr/>
          </p:nvCxnSpPr>
          <p:spPr>
            <a:xfrm>
              <a:off x="1468683" y="5028370"/>
              <a:ext cx="1082314" cy="41489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B287509-86CF-4693-BF0C-F37C2D00D6FC}"/>
                </a:ext>
              </a:extLst>
            </p:cNvPr>
            <p:cNvCxnSpPr>
              <a:cxnSpLocks/>
              <a:stCxn id="24" idx="3"/>
              <a:endCxn id="26" idx="0"/>
            </p:cNvCxnSpPr>
            <p:nvPr/>
          </p:nvCxnSpPr>
          <p:spPr>
            <a:xfrm flipH="1">
              <a:off x="1468683" y="2753270"/>
              <a:ext cx="1082315" cy="165691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CE6116A7-4F25-48DF-B3F8-FDFF786CDDCC}"/>
                </a:ext>
              </a:extLst>
            </p:cNvPr>
            <p:cNvCxnSpPr>
              <a:cxnSpLocks/>
              <a:stCxn id="24" idx="5"/>
              <a:endCxn id="27" idx="0"/>
            </p:cNvCxnSpPr>
            <p:nvPr/>
          </p:nvCxnSpPr>
          <p:spPr>
            <a:xfrm>
              <a:off x="3734873" y="2753270"/>
              <a:ext cx="1020070" cy="1656914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C6B1D0D5-7FF0-4663-B590-C8A6FF3120C9}"/>
                </a:ext>
              </a:extLst>
            </p:cNvPr>
            <p:cNvCxnSpPr>
              <a:cxnSpLocks/>
              <a:stCxn id="27" idx="2"/>
              <a:endCxn id="26" idx="6"/>
            </p:cNvCxnSpPr>
            <p:nvPr/>
          </p:nvCxnSpPr>
          <p:spPr>
            <a:xfrm flipH="1">
              <a:off x="2305809" y="4719277"/>
              <a:ext cx="1612007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8791E470-407D-4A03-A3C4-B660341F5B00}"/>
                </a:ext>
              </a:extLst>
            </p:cNvPr>
            <p:cNvCxnSpPr>
              <a:cxnSpLocks/>
              <a:stCxn id="25" idx="5"/>
              <a:endCxn id="27" idx="1"/>
            </p:cNvCxnSpPr>
            <p:nvPr/>
          </p:nvCxnSpPr>
          <p:spPr>
            <a:xfrm>
              <a:off x="3734873" y="3993660"/>
              <a:ext cx="428132" cy="50705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90642620-BA82-453C-8547-0FAB87F9A0B4}"/>
                </a:ext>
              </a:extLst>
            </p:cNvPr>
            <p:cNvCxnSpPr>
              <a:cxnSpLocks/>
              <a:stCxn id="27" idx="4"/>
            </p:cNvCxnSpPr>
            <p:nvPr/>
          </p:nvCxnSpPr>
          <p:spPr>
            <a:xfrm flipH="1">
              <a:off x="3734873" y="5028370"/>
              <a:ext cx="1020070" cy="414892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6B7FA56-82AF-4E2C-A627-9312F9FA1AA7}"/>
                </a:ext>
              </a:extLst>
            </p:cNvPr>
            <p:cNvSpPr txBox="1"/>
            <p:nvPr/>
          </p:nvSpPr>
          <p:spPr>
            <a:xfrm rot="18626057">
              <a:off x="684851" y="3312429"/>
              <a:ext cx="12183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</a:rPr>
                <a:t>Integration</a:t>
              </a:r>
            </a:p>
          </p:txBody>
        </p:sp>
      </p:grpSp>
      <p:sp>
        <p:nvSpPr>
          <p:cNvPr id="19" name="Callout: Line with Border and Accent Bar 18">
            <a:extLst>
              <a:ext uri="{FF2B5EF4-FFF2-40B4-BE49-F238E27FC236}">
                <a16:creationId xmlns:a16="http://schemas.microsoft.com/office/drawing/2014/main" id="{114A0D2D-693A-477F-9802-DA81112C064F}"/>
              </a:ext>
            </a:extLst>
          </p:cNvPr>
          <p:cNvSpPr/>
          <p:nvPr/>
        </p:nvSpPr>
        <p:spPr>
          <a:xfrm>
            <a:off x="5680902" y="766649"/>
            <a:ext cx="2433618" cy="1180735"/>
          </a:xfrm>
          <a:prstGeom prst="accentBorderCallout1">
            <a:avLst>
              <a:gd name="adj1" fmla="val 18750"/>
              <a:gd name="adj2" fmla="val -8333"/>
              <a:gd name="adj3" fmla="val 91089"/>
              <a:gd name="adj4" fmla="val -34668"/>
            </a:avLst>
          </a:prstGeom>
          <a:solidFill>
            <a:srgbClr val="FFC000"/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b="1" dirty="0"/>
              <a:t>Alan Jenkins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Setting direction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Reinforcement</a:t>
            </a:r>
          </a:p>
        </p:txBody>
      </p:sp>
      <p:sp>
        <p:nvSpPr>
          <p:cNvPr id="42" name="Callout: Line with Border and Accent Bar 41">
            <a:extLst>
              <a:ext uri="{FF2B5EF4-FFF2-40B4-BE49-F238E27FC236}">
                <a16:creationId xmlns:a16="http://schemas.microsoft.com/office/drawing/2014/main" id="{6D187526-81F6-410E-9B3A-4EEBC8203817}"/>
              </a:ext>
            </a:extLst>
          </p:cNvPr>
          <p:cNvSpPr/>
          <p:nvPr/>
        </p:nvSpPr>
        <p:spPr>
          <a:xfrm>
            <a:off x="388762" y="1109395"/>
            <a:ext cx="2372562" cy="1180735"/>
          </a:xfrm>
          <a:prstGeom prst="accentBorderCallout1">
            <a:avLst>
              <a:gd name="adj1" fmla="val 94903"/>
              <a:gd name="adj2" fmla="val -9098"/>
              <a:gd name="adj3" fmla="val 165188"/>
              <a:gd name="adj4" fmla="val 89704"/>
            </a:avLst>
          </a:prstGeom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b="1" dirty="0"/>
              <a:t>Bill King (</a:t>
            </a:r>
            <a:r>
              <a:rPr lang="en-GB" dirty="0"/>
              <a:t>Hugh </a:t>
            </a:r>
            <a:r>
              <a:rPr lang="en-GB" dirty="0" err="1"/>
              <a:t>Grear</a:t>
            </a:r>
            <a:r>
              <a:rPr lang="en-GB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Chivvying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Challenge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Support</a:t>
            </a:r>
          </a:p>
        </p:txBody>
      </p:sp>
      <p:sp>
        <p:nvSpPr>
          <p:cNvPr id="43" name="Callout: Line with Border and Accent Bar 42">
            <a:extLst>
              <a:ext uri="{FF2B5EF4-FFF2-40B4-BE49-F238E27FC236}">
                <a16:creationId xmlns:a16="http://schemas.microsoft.com/office/drawing/2014/main" id="{4B870F29-C72A-4104-96CB-B7CB44BA8311}"/>
              </a:ext>
            </a:extLst>
          </p:cNvPr>
          <p:cNvSpPr/>
          <p:nvPr/>
        </p:nvSpPr>
        <p:spPr>
          <a:xfrm>
            <a:off x="6655278" y="2097451"/>
            <a:ext cx="2433618" cy="1966241"/>
          </a:xfrm>
          <a:prstGeom prst="accentBorderCallout1">
            <a:avLst>
              <a:gd name="adj1" fmla="val 18750"/>
              <a:gd name="adj2" fmla="val -8333"/>
              <a:gd name="adj3" fmla="val 66002"/>
              <a:gd name="adj4" fmla="val -53719"/>
            </a:avLst>
          </a:prstGeom>
          <a:solidFill>
            <a:srgbClr val="002060"/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b="1" dirty="0"/>
              <a:t>Mark Cheverton</a:t>
            </a:r>
            <a:r>
              <a:rPr lang="en-GB" dirty="0"/>
              <a:t> (Richard Peters)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Stakeholder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Website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Network enablement</a:t>
            </a:r>
          </a:p>
        </p:txBody>
      </p:sp>
      <p:sp>
        <p:nvSpPr>
          <p:cNvPr id="44" name="Callout: Line with Border and Accent Bar 43">
            <a:extLst>
              <a:ext uri="{FF2B5EF4-FFF2-40B4-BE49-F238E27FC236}">
                <a16:creationId xmlns:a16="http://schemas.microsoft.com/office/drawing/2014/main" id="{E959AE7A-AA35-49A0-8115-4CA04F49466C}"/>
              </a:ext>
            </a:extLst>
          </p:cNvPr>
          <p:cNvSpPr/>
          <p:nvPr/>
        </p:nvSpPr>
        <p:spPr>
          <a:xfrm>
            <a:off x="6626236" y="4995116"/>
            <a:ext cx="2433618" cy="1180735"/>
          </a:xfrm>
          <a:prstGeom prst="accentBorderCallout1">
            <a:avLst>
              <a:gd name="adj1" fmla="val 18750"/>
              <a:gd name="adj2" fmla="val -8333"/>
              <a:gd name="adj3" fmla="val -26711"/>
              <a:gd name="adj4" fmla="val -6619"/>
            </a:avLst>
          </a:prstGeom>
          <a:solidFill>
            <a:schemeClr val="accent5">
              <a:lumMod val="7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b="1" dirty="0"/>
              <a:t>Jenny Smith</a:t>
            </a:r>
            <a:r>
              <a:rPr lang="en-GB" dirty="0"/>
              <a:t> (Mark Cheverton)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Y&amp;CM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Bring &amp; share</a:t>
            </a:r>
          </a:p>
        </p:txBody>
      </p:sp>
      <p:sp>
        <p:nvSpPr>
          <p:cNvPr id="45" name="Callout: Line with Border and Accent Bar 44">
            <a:extLst>
              <a:ext uri="{FF2B5EF4-FFF2-40B4-BE49-F238E27FC236}">
                <a16:creationId xmlns:a16="http://schemas.microsoft.com/office/drawing/2014/main" id="{0DA62C23-863B-47E7-AB99-06C4292AC863}"/>
              </a:ext>
            </a:extLst>
          </p:cNvPr>
          <p:cNvSpPr/>
          <p:nvPr/>
        </p:nvSpPr>
        <p:spPr>
          <a:xfrm>
            <a:off x="2761325" y="5837094"/>
            <a:ext cx="3600838" cy="884381"/>
          </a:xfrm>
          <a:prstGeom prst="accentBorderCallout1">
            <a:avLst>
              <a:gd name="adj1" fmla="val 18750"/>
              <a:gd name="adj2" fmla="val -8333"/>
              <a:gd name="adj3" fmla="val -59474"/>
              <a:gd name="adj4" fmla="val 27490"/>
            </a:avLst>
          </a:prstGeom>
          <a:solidFill>
            <a:schemeClr val="accent3">
              <a:lumMod val="7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b="1" dirty="0"/>
              <a:t>Richard &amp; Anne Milton-Worssell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Administration of MPC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Administration of Deanery Synod</a:t>
            </a:r>
          </a:p>
        </p:txBody>
      </p:sp>
      <p:sp>
        <p:nvSpPr>
          <p:cNvPr id="46" name="Callout: Line with Border and Accent Bar 45">
            <a:extLst>
              <a:ext uri="{FF2B5EF4-FFF2-40B4-BE49-F238E27FC236}">
                <a16:creationId xmlns:a16="http://schemas.microsoft.com/office/drawing/2014/main" id="{A3B9369E-C36A-44CF-AE64-93015EAF31E0}"/>
              </a:ext>
            </a:extLst>
          </p:cNvPr>
          <p:cNvSpPr/>
          <p:nvPr/>
        </p:nvSpPr>
        <p:spPr>
          <a:xfrm>
            <a:off x="50923" y="4716559"/>
            <a:ext cx="2372562" cy="1180735"/>
          </a:xfrm>
          <a:prstGeom prst="accentBorderCallout1">
            <a:avLst>
              <a:gd name="adj1" fmla="val 88359"/>
              <a:gd name="adj2" fmla="val 106524"/>
              <a:gd name="adj3" fmla="val -3879"/>
              <a:gd name="adj4" fmla="val 114674"/>
            </a:avLst>
          </a:prstGeom>
          <a:solidFill>
            <a:schemeClr val="accent2">
              <a:lumMod val="75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b="1" dirty="0"/>
              <a:t>Andy Black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Deanery Action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Governance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North Leatherhead</a:t>
            </a:r>
          </a:p>
        </p:txBody>
      </p:sp>
    </p:spTree>
    <p:extLst>
      <p:ext uri="{BB962C8B-B14F-4D97-AF65-F5344CB8AC3E}">
        <p14:creationId xmlns:p14="http://schemas.microsoft.com/office/powerpoint/2010/main" val="428117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130" y="-34003"/>
            <a:ext cx="8229600" cy="750247"/>
          </a:xfrm>
        </p:spPr>
        <p:txBody>
          <a:bodyPr>
            <a:normAutofit/>
          </a:bodyPr>
          <a:lstStyle/>
          <a:p>
            <a:r>
              <a:rPr lang="en-US" sz="2800" dirty="0"/>
              <a:t>Actions and desired outcomes in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70918"/>
            <a:ext cx="2133600" cy="350558"/>
          </a:xfrm>
        </p:spPr>
        <p:txBody>
          <a:bodyPr/>
          <a:lstStyle/>
          <a:p>
            <a:fld id="{2EFDEF89-625A-6F47-8C05-B2BF91DD6247}" type="slidenum">
              <a:rPr lang="en-US" sz="1400" smtClean="0"/>
              <a:pPr/>
              <a:t>3</a:t>
            </a:fld>
            <a:endParaRPr lang="en-US" sz="1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225417-16D1-4845-819A-C85FCCEE0652}"/>
              </a:ext>
            </a:extLst>
          </p:cNvPr>
          <p:cNvSpPr/>
          <p:nvPr/>
        </p:nvSpPr>
        <p:spPr>
          <a:xfrm>
            <a:off x="88206" y="850006"/>
            <a:ext cx="1462213" cy="828459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Vision &amp; Culture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(Alan Jenkins)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B6D7FC9-9350-412A-A78F-CB24B60C80A9}"/>
              </a:ext>
            </a:extLst>
          </p:cNvPr>
          <p:cNvSpPr/>
          <p:nvPr/>
        </p:nvSpPr>
        <p:spPr>
          <a:xfrm>
            <a:off x="88206" y="2750286"/>
            <a:ext cx="1462213" cy="828459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Communication</a:t>
            </a:r>
          </a:p>
          <a:p>
            <a:pPr algn="ctr"/>
            <a:r>
              <a:rPr lang="en-GB" sz="1400" dirty="0"/>
              <a:t>(Mark Cheverton, Richard Peters)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01AD153-08C7-4686-AF81-EFD69764F9FD}"/>
              </a:ext>
            </a:extLst>
          </p:cNvPr>
          <p:cNvSpPr/>
          <p:nvPr/>
        </p:nvSpPr>
        <p:spPr>
          <a:xfrm>
            <a:off x="88206" y="3700426"/>
            <a:ext cx="1462213" cy="828459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Strategy &amp; Planning</a:t>
            </a:r>
          </a:p>
          <a:p>
            <a:pPr algn="ctr"/>
            <a:r>
              <a:rPr lang="en-GB" sz="1400" dirty="0"/>
              <a:t>(Andy Black)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B49151C-4A37-4035-B621-B337B4F4C683}"/>
              </a:ext>
            </a:extLst>
          </p:cNvPr>
          <p:cNvSpPr/>
          <p:nvPr/>
        </p:nvSpPr>
        <p:spPr>
          <a:xfrm>
            <a:off x="88206" y="4650566"/>
            <a:ext cx="1462213" cy="82845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Projects</a:t>
            </a:r>
          </a:p>
          <a:p>
            <a:pPr algn="ctr"/>
            <a:r>
              <a:rPr lang="en-GB" sz="1400" dirty="0"/>
              <a:t>(Jenny Smith, Mark Cheverton)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902FB63-D22D-4C3A-816B-AE2B801AE44C}"/>
              </a:ext>
            </a:extLst>
          </p:cNvPr>
          <p:cNvSpPr/>
          <p:nvPr/>
        </p:nvSpPr>
        <p:spPr>
          <a:xfrm>
            <a:off x="88206" y="1800146"/>
            <a:ext cx="1462213" cy="8284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Integration</a:t>
            </a:r>
          </a:p>
          <a:p>
            <a:pPr algn="ctr"/>
            <a:r>
              <a:rPr lang="en-GB" sz="1400" dirty="0"/>
              <a:t>(Bill King, Hugh Greer)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99C4BE7-D45B-44C1-B921-E1661924CF50}"/>
              </a:ext>
            </a:extLst>
          </p:cNvPr>
          <p:cNvSpPr/>
          <p:nvPr/>
        </p:nvSpPr>
        <p:spPr>
          <a:xfrm>
            <a:off x="88206" y="5600706"/>
            <a:ext cx="1462213" cy="828459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Administration</a:t>
            </a:r>
          </a:p>
          <a:p>
            <a:pPr algn="ctr"/>
            <a:r>
              <a:rPr lang="en-GB" sz="1400" dirty="0"/>
              <a:t>(Richard &amp; Anne Milton-Worssell)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ED05962-5971-4765-8063-C188FCEC85A0}"/>
              </a:ext>
            </a:extLst>
          </p:cNvPr>
          <p:cNvSpPr/>
          <p:nvPr/>
        </p:nvSpPr>
        <p:spPr>
          <a:xfrm>
            <a:off x="1808001" y="850006"/>
            <a:ext cx="4075996" cy="828459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Setting tone and direction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Engagement and encouragement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CF32A90-55F2-4C19-B513-6B0C1AD343C7}"/>
              </a:ext>
            </a:extLst>
          </p:cNvPr>
          <p:cNvSpPr/>
          <p:nvPr/>
        </p:nvSpPr>
        <p:spPr>
          <a:xfrm>
            <a:off x="1808001" y="2750286"/>
            <a:ext cx="4075996" cy="828459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Stakeholders/audiences identified and engaged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Enablement of networks (focus Y&amp;CM)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Enablement of </a:t>
            </a:r>
            <a:r>
              <a:rPr lang="en-GB" sz="1400" dirty="0" err="1"/>
              <a:t>comms</a:t>
            </a:r>
            <a:r>
              <a:rPr lang="en-GB" sz="1400" dirty="0"/>
              <a:t> &amp; engagement via website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4EA0588-7E81-42E7-A42F-27AEAE1AE0C2}"/>
              </a:ext>
            </a:extLst>
          </p:cNvPr>
          <p:cNvSpPr/>
          <p:nvPr/>
        </p:nvSpPr>
        <p:spPr>
          <a:xfrm>
            <a:off x="1808001" y="3700426"/>
            <a:ext cx="4075996" cy="828459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Deanery Action Plan drafted and maintained in line with CDPs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Governance set up and maintained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North Leatherhead project initiated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2A2341A-D6A8-48B5-A86F-8650237A6409}"/>
              </a:ext>
            </a:extLst>
          </p:cNvPr>
          <p:cNvSpPr/>
          <p:nvPr/>
        </p:nvSpPr>
        <p:spPr>
          <a:xfrm>
            <a:off x="1808001" y="4650566"/>
            <a:ext cx="4075996" cy="82845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Y&amp;CM network identified and engaged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DS bring &amp; share session focused on Y&amp;CM 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1D13FC6-5525-4492-91FB-E4DD6E99C744}"/>
              </a:ext>
            </a:extLst>
          </p:cNvPr>
          <p:cNvSpPr/>
          <p:nvPr/>
        </p:nvSpPr>
        <p:spPr>
          <a:xfrm>
            <a:off x="1808001" y="1800146"/>
            <a:ext cx="4075996" cy="8284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Being a supportive challenger…helping us to focus on most important matters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Identifying and encouraging DS Members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BA8A08-BCEA-4F36-8888-F121F4F97C23}"/>
              </a:ext>
            </a:extLst>
          </p:cNvPr>
          <p:cNvSpPr/>
          <p:nvPr/>
        </p:nvSpPr>
        <p:spPr>
          <a:xfrm>
            <a:off x="1808001" y="5600706"/>
            <a:ext cx="4075996" cy="828459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Act as Secretary for Deanery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Prepare and summarise  DS and MPC(SC)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Arrange, organise and advertise all DS meetings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4F35BBB-6BDF-4BD5-A861-2564C42A7B25}"/>
              </a:ext>
            </a:extLst>
          </p:cNvPr>
          <p:cNvSpPr/>
          <p:nvPr/>
        </p:nvSpPr>
        <p:spPr>
          <a:xfrm>
            <a:off x="6140869" y="850006"/>
            <a:ext cx="2918347" cy="828459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chemeClr val="tx1"/>
                </a:solidFill>
              </a:rPr>
              <a:t>Vision and culture demonstrated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chemeClr val="tx1"/>
                </a:solidFill>
              </a:rPr>
              <a:t>Incumbents advocating or accepting vision and direction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A5A62AE-BC85-4EFA-9A18-748EE9E3CEB7}"/>
              </a:ext>
            </a:extLst>
          </p:cNvPr>
          <p:cNvSpPr/>
          <p:nvPr/>
        </p:nvSpPr>
        <p:spPr>
          <a:xfrm>
            <a:off x="6140869" y="2750286"/>
            <a:ext cx="2918347" cy="828459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Close links with wider church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Website launched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Y&amp;CM network activated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F36437D-A1AB-48B9-8B74-F7B0DE1B6987}"/>
              </a:ext>
            </a:extLst>
          </p:cNvPr>
          <p:cNvSpPr/>
          <p:nvPr/>
        </p:nvSpPr>
        <p:spPr>
          <a:xfrm>
            <a:off x="6140869" y="3700426"/>
            <a:ext cx="2918347" cy="828459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Plans acted upon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Successes recognised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Issues addressed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6F14518-1E05-42B0-98DB-76E53D358A13}"/>
              </a:ext>
            </a:extLst>
          </p:cNvPr>
          <p:cNvSpPr/>
          <p:nvPr/>
        </p:nvSpPr>
        <p:spPr>
          <a:xfrm>
            <a:off x="6140869" y="4650566"/>
            <a:ext cx="2918347" cy="82845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Y&amp;CM network activated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Bring &amp; Share DS session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Y&amp;CM appointment(s)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061BCAD-5A66-4010-A7E2-133A4868EA05}"/>
              </a:ext>
            </a:extLst>
          </p:cNvPr>
          <p:cNvSpPr/>
          <p:nvPr/>
        </p:nvSpPr>
        <p:spPr>
          <a:xfrm>
            <a:off x="6140869" y="1800146"/>
            <a:ext cx="2918347" cy="8284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DS Members  advocating or accepting Deanery’s role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B502F1E-A46F-464F-B1DA-1FC683A5BA7D}"/>
              </a:ext>
            </a:extLst>
          </p:cNvPr>
          <p:cNvSpPr/>
          <p:nvPr/>
        </p:nvSpPr>
        <p:spPr>
          <a:xfrm>
            <a:off x="6140869" y="5600706"/>
            <a:ext cx="2918347" cy="828459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Statutory responsibilities fulfilled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All  MPC/DS meetings successfully conducted with timely summaries provided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88972E30-077B-4791-827E-2518BCA88D5F}"/>
              </a:ext>
            </a:extLst>
          </p:cNvPr>
          <p:cNvSpPr/>
          <p:nvPr/>
        </p:nvSpPr>
        <p:spPr>
          <a:xfrm>
            <a:off x="1653453" y="907960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id="{07E2BD06-2A1F-4F4D-9696-5820A8B91E37}"/>
              </a:ext>
            </a:extLst>
          </p:cNvPr>
          <p:cNvSpPr/>
          <p:nvPr/>
        </p:nvSpPr>
        <p:spPr>
          <a:xfrm>
            <a:off x="1653453" y="1863492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row: Right 61">
            <a:extLst>
              <a:ext uri="{FF2B5EF4-FFF2-40B4-BE49-F238E27FC236}">
                <a16:creationId xmlns:a16="http://schemas.microsoft.com/office/drawing/2014/main" id="{C4283A52-A132-468E-9918-FB31BAD2B120}"/>
              </a:ext>
            </a:extLst>
          </p:cNvPr>
          <p:cNvSpPr/>
          <p:nvPr/>
        </p:nvSpPr>
        <p:spPr>
          <a:xfrm>
            <a:off x="1653453" y="2808240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row: Right 62">
            <a:extLst>
              <a:ext uri="{FF2B5EF4-FFF2-40B4-BE49-F238E27FC236}">
                <a16:creationId xmlns:a16="http://schemas.microsoft.com/office/drawing/2014/main" id="{55645DEF-09B9-40EF-B51A-8ADB37BA2E02}"/>
              </a:ext>
            </a:extLst>
          </p:cNvPr>
          <p:cNvSpPr/>
          <p:nvPr/>
        </p:nvSpPr>
        <p:spPr>
          <a:xfrm>
            <a:off x="1653453" y="3758380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1BCAB095-DEAF-43D0-9792-4E8BFF338EAF}"/>
              </a:ext>
            </a:extLst>
          </p:cNvPr>
          <p:cNvSpPr/>
          <p:nvPr/>
        </p:nvSpPr>
        <p:spPr>
          <a:xfrm>
            <a:off x="1653453" y="4714961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row: Right 64">
            <a:extLst>
              <a:ext uri="{FF2B5EF4-FFF2-40B4-BE49-F238E27FC236}">
                <a16:creationId xmlns:a16="http://schemas.microsoft.com/office/drawing/2014/main" id="{F73B48DF-6D4C-487B-B975-CD749B702BAA}"/>
              </a:ext>
            </a:extLst>
          </p:cNvPr>
          <p:cNvSpPr/>
          <p:nvPr/>
        </p:nvSpPr>
        <p:spPr>
          <a:xfrm>
            <a:off x="1653453" y="5626464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row: Right 65">
            <a:extLst>
              <a:ext uri="{FF2B5EF4-FFF2-40B4-BE49-F238E27FC236}">
                <a16:creationId xmlns:a16="http://schemas.microsoft.com/office/drawing/2014/main" id="{399FAD85-6006-49A8-A8F3-4A5AF1899350}"/>
              </a:ext>
            </a:extLst>
          </p:cNvPr>
          <p:cNvSpPr/>
          <p:nvPr/>
        </p:nvSpPr>
        <p:spPr>
          <a:xfrm>
            <a:off x="5960917" y="907960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Arrow: Right 66">
            <a:extLst>
              <a:ext uri="{FF2B5EF4-FFF2-40B4-BE49-F238E27FC236}">
                <a16:creationId xmlns:a16="http://schemas.microsoft.com/office/drawing/2014/main" id="{57B71FA5-7BC5-413C-A840-5CDC15D6D53C}"/>
              </a:ext>
            </a:extLst>
          </p:cNvPr>
          <p:cNvSpPr/>
          <p:nvPr/>
        </p:nvSpPr>
        <p:spPr>
          <a:xfrm>
            <a:off x="5960917" y="1863492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84E236EB-9019-43C1-881C-13689DE9B407}"/>
              </a:ext>
            </a:extLst>
          </p:cNvPr>
          <p:cNvSpPr/>
          <p:nvPr/>
        </p:nvSpPr>
        <p:spPr>
          <a:xfrm>
            <a:off x="5960917" y="2808240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2973A554-F304-422E-A6DA-2DF521DA01BD}"/>
              </a:ext>
            </a:extLst>
          </p:cNvPr>
          <p:cNvSpPr/>
          <p:nvPr/>
        </p:nvSpPr>
        <p:spPr>
          <a:xfrm>
            <a:off x="5960917" y="3758380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Arrow: Right 69">
            <a:extLst>
              <a:ext uri="{FF2B5EF4-FFF2-40B4-BE49-F238E27FC236}">
                <a16:creationId xmlns:a16="http://schemas.microsoft.com/office/drawing/2014/main" id="{C343C659-0B7F-4442-8C76-3C06742EB568}"/>
              </a:ext>
            </a:extLst>
          </p:cNvPr>
          <p:cNvSpPr/>
          <p:nvPr/>
        </p:nvSpPr>
        <p:spPr>
          <a:xfrm>
            <a:off x="5960917" y="4714961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91CCCF5E-8645-4774-833F-56FF1C7773F2}"/>
              </a:ext>
            </a:extLst>
          </p:cNvPr>
          <p:cNvSpPr/>
          <p:nvPr/>
        </p:nvSpPr>
        <p:spPr>
          <a:xfrm>
            <a:off x="5960917" y="5626464"/>
            <a:ext cx="103032" cy="71255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46C911-B1BD-45F5-B8A1-71F0F72755CC}"/>
              </a:ext>
            </a:extLst>
          </p:cNvPr>
          <p:cNvSpPr txBox="1"/>
          <p:nvPr/>
        </p:nvSpPr>
        <p:spPr>
          <a:xfrm>
            <a:off x="3365398" y="468593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Actions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6CC70FA-CD08-4C30-9B46-5395CA4E51AD}"/>
              </a:ext>
            </a:extLst>
          </p:cNvPr>
          <p:cNvSpPr txBox="1"/>
          <p:nvPr/>
        </p:nvSpPr>
        <p:spPr>
          <a:xfrm>
            <a:off x="7098388" y="480674"/>
            <a:ext cx="114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Outcomes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EBBBA6C-44EA-4847-B841-9F46D11D8F2C}"/>
              </a:ext>
            </a:extLst>
          </p:cNvPr>
          <p:cNvSpPr txBox="1"/>
          <p:nvPr/>
        </p:nvSpPr>
        <p:spPr>
          <a:xfrm>
            <a:off x="8240211" y="117761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2019330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D1059A0D-7901-4BFC-8924-02D5AEE20BCD}"/>
              </a:ext>
            </a:extLst>
          </p:cNvPr>
          <p:cNvSpPr txBox="1"/>
          <p:nvPr/>
        </p:nvSpPr>
        <p:spPr>
          <a:xfrm>
            <a:off x="3568140" y="3277622"/>
            <a:ext cx="28037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Youth &amp; Children’s Ministry</a:t>
            </a:r>
          </a:p>
          <a:p>
            <a:endParaRPr lang="en-GB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Youth and Children’s Ministry ‘Bring &amp; Share’ session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22F10E-01F0-43EC-9C88-1A04A76C0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2018 high-level plan</a:t>
            </a:r>
            <a:br>
              <a:rPr lang="en-GB" sz="2800" dirty="0"/>
            </a:br>
            <a:r>
              <a:rPr lang="en-GB" sz="2800" dirty="0"/>
              <a:t>Deanery Synod meetings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93C4B-786C-41EB-82FD-550ACA494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EF89-625A-6F47-8C05-B2BF91DD62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CD79909F-A7C1-4038-BBBD-BA66CF990EAB}"/>
              </a:ext>
            </a:extLst>
          </p:cNvPr>
          <p:cNvSpPr/>
          <p:nvPr/>
        </p:nvSpPr>
        <p:spPr>
          <a:xfrm>
            <a:off x="1604638" y="2107787"/>
            <a:ext cx="387560" cy="320949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AC9BCFDC-29A1-4774-AD6D-49FB638E7BF0}"/>
              </a:ext>
            </a:extLst>
          </p:cNvPr>
          <p:cNvSpPr/>
          <p:nvPr/>
        </p:nvSpPr>
        <p:spPr>
          <a:xfrm>
            <a:off x="4776238" y="2107787"/>
            <a:ext cx="387560" cy="320949"/>
          </a:xfrm>
          <a:prstGeom prst="triangle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38B77538-7FFD-4550-BB8D-F6B30EE8F387}"/>
              </a:ext>
            </a:extLst>
          </p:cNvPr>
          <p:cNvSpPr/>
          <p:nvPr/>
        </p:nvSpPr>
        <p:spPr>
          <a:xfrm>
            <a:off x="7543787" y="2107787"/>
            <a:ext cx="387560" cy="320949"/>
          </a:xfrm>
          <a:prstGeom prst="triangle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AD2D49-ED7C-46A7-9F64-3AB641450EF7}"/>
              </a:ext>
            </a:extLst>
          </p:cNvPr>
          <p:cNvSpPr txBox="1"/>
          <p:nvPr/>
        </p:nvSpPr>
        <p:spPr>
          <a:xfrm>
            <a:off x="1195112" y="1599114"/>
            <a:ext cx="120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7 February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AEC31F-8E43-4E5D-BD3F-53C863739C2C}"/>
              </a:ext>
            </a:extLst>
          </p:cNvPr>
          <p:cNvSpPr txBox="1"/>
          <p:nvPr/>
        </p:nvSpPr>
        <p:spPr>
          <a:xfrm>
            <a:off x="-152201" y="2812517"/>
            <a:ext cx="3901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Effingham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E4BAE0-4CDA-437D-BDDD-ABE81F3D7CAD}"/>
              </a:ext>
            </a:extLst>
          </p:cNvPr>
          <p:cNvSpPr txBox="1"/>
          <p:nvPr/>
        </p:nvSpPr>
        <p:spPr>
          <a:xfrm>
            <a:off x="3568140" y="2812517"/>
            <a:ext cx="2803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Oxshott</a:t>
            </a:r>
          </a:p>
          <a:p>
            <a:pPr algn="ctr"/>
            <a:endParaRPr lang="en-GB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99C7B5-2DC0-4E9C-B0C2-202A66D08CDF}"/>
              </a:ext>
            </a:extLst>
          </p:cNvPr>
          <p:cNvSpPr txBox="1"/>
          <p:nvPr/>
        </p:nvSpPr>
        <p:spPr>
          <a:xfrm>
            <a:off x="6335689" y="2812517"/>
            <a:ext cx="2803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Great </a:t>
            </a:r>
            <a:r>
              <a:rPr lang="en-GB" b="1" dirty="0" err="1"/>
              <a:t>Bookham</a:t>
            </a:r>
            <a:endParaRPr lang="en-GB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1BF9F5-FAA2-4223-84F9-1A1216980687}"/>
              </a:ext>
            </a:extLst>
          </p:cNvPr>
          <p:cNvSpPr txBox="1"/>
          <p:nvPr/>
        </p:nvSpPr>
        <p:spPr>
          <a:xfrm>
            <a:off x="4491362" y="1599114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13 June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2632F3-5244-493E-93A2-7A33D7E39684}"/>
              </a:ext>
            </a:extLst>
          </p:cNvPr>
          <p:cNvSpPr txBox="1"/>
          <p:nvPr/>
        </p:nvSpPr>
        <p:spPr>
          <a:xfrm>
            <a:off x="7119770" y="1599114"/>
            <a:ext cx="1235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10 October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CE9594-EF05-462B-B089-FF1F61BE6AF0}"/>
              </a:ext>
            </a:extLst>
          </p:cNvPr>
          <p:cNvSpPr txBox="1"/>
          <p:nvPr/>
        </p:nvSpPr>
        <p:spPr>
          <a:xfrm>
            <a:off x="-54229" y="3277622"/>
            <a:ext cx="37052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Deanery Plans/Housing Development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Communicate Deanery Action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Identify Deanery Synod Representatives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Session on ‘Engaging with Housing Development’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FA7F48-BC54-40E7-9AA4-62114B45BEAE}"/>
              </a:ext>
            </a:extLst>
          </p:cNvPr>
          <p:cNvSpPr txBox="1"/>
          <p:nvPr/>
        </p:nvSpPr>
        <p:spPr>
          <a:xfrm>
            <a:off x="6335689" y="3277622"/>
            <a:ext cx="28037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Growing our Church in 2019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Review of Parishes’ Church Development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Review of Deanery achievements and challenges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Discussion of priorities for 2019</a:t>
            </a:r>
          </a:p>
        </p:txBody>
      </p:sp>
    </p:spTree>
    <p:extLst>
      <p:ext uri="{BB962C8B-B14F-4D97-AF65-F5344CB8AC3E}">
        <p14:creationId xmlns:p14="http://schemas.microsoft.com/office/powerpoint/2010/main" val="2814213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19153</TotalTime>
  <Words>433</Words>
  <Application>Microsoft Office PowerPoint</Application>
  <PresentationFormat>On-screen Show (4:3)</PresentationFormat>
  <Paragraphs>118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Leatherhead Deanery  Action Plan for 2018</vt:lpstr>
      <vt:lpstr>“Stronger together, moving forward in unity to grow our Lord’s Church in Leatherhead Deanery”</vt:lpstr>
      <vt:lpstr>Main roles and responsibilities in 2018</vt:lpstr>
      <vt:lpstr>Actions and desired outcomes in 2018</vt:lpstr>
      <vt:lpstr>2018 high-level plan Deanery Synod meetings</vt:lpstr>
    </vt:vector>
  </TitlesOfParts>
  <Company>Kinapse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Deanery Organisation for TC/TL implementation - Option 1 – DSSC as governance</dc:title>
  <dc:creator>Andy Black</dc:creator>
  <cp:lastModifiedBy>Anne</cp:lastModifiedBy>
  <cp:revision>49</cp:revision>
  <cp:lastPrinted>2018-01-04T09:07:31Z</cp:lastPrinted>
  <dcterms:created xsi:type="dcterms:W3CDTF">2017-01-02T16:39:43Z</dcterms:created>
  <dcterms:modified xsi:type="dcterms:W3CDTF">2018-01-08T17:43:58Z</dcterms:modified>
</cp:coreProperties>
</file>